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79" autoAdjust="0"/>
  </p:normalViewPr>
  <p:slideViewPr>
    <p:cSldViewPr snapToGrid="0">
      <p:cViewPr varScale="1">
        <p:scale>
          <a:sx n="65" d="100"/>
          <a:sy n="65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894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8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7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1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04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11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90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1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49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1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9948EB-A54E-4F4C-AC89-4FDA34E0603D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4161A97-52A0-46EA-9A09-2937AE891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4" y="234462"/>
            <a:ext cx="7760678" cy="416169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>Предупреждение преступлений против половой неприкосновенности несовершеннолетних</a:t>
            </a:r>
            <a:endParaRPr lang="ru-RU" sz="6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yelsk.by/wp-content/uploads/2015/06/%D0%B4%D0%BE%D0%BC-%D0%B1%D0%B5%D0%B7-%D0%BD%D0%B0%D1%81%D0%B8%D0%BB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6863" y="1617786"/>
            <a:ext cx="3932604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07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du151.minsk.edu.by/ru/sm_full.aspx?guid=9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291" y="0"/>
            <a:ext cx="4787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572" y="166672"/>
            <a:ext cx="3455719" cy="56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Родители, помните!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 несёте ответственность за воспитание и развитие несовершеннолетних детей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 несёте ответственность за их материальное содержание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 не вправе причинять вред своему ребёнку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0634" y="1393866"/>
            <a:ext cx="4251366" cy="314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Бывают секунды, превращающие человека в преступника!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есть выбор.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Сделайте верный шаг в критической ситуации!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Откажись от насилия!</a:t>
            </a:r>
            <a:endParaRPr lang="ru-RU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72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25" y="490543"/>
            <a:ext cx="3597768" cy="579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ЗАДУМАЙТЕСЬ!</a:t>
            </a:r>
            <a:endParaRPr lang="ru-RU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жестокого обращения с детьми происходит в семье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глобальных проблем в области защиты прав детей признается проблема жестокого обращения с ними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Преступления, совершаемые в ходе возникающих ссор и конфликтов, нередко по жестокости и тяжести последствий превосходят заранее планируемые, хорошо подготовленные противоправные действия.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9208" y="502266"/>
            <a:ext cx="3558639" cy="5431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ЗНАЙТЕ!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Любое действие или бездействие взрослых по отношению к ребёнку, в результате которого причиняется вред его физическому или психологическому здоровью, создают условия, мешающие его оптимальному развитию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– это преступление! Каждое преступление влечёт наказание в соответствии с законом.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o51tula.ru/wp-content/uploads/2017/12/34152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445" y="115404"/>
            <a:ext cx="4692011" cy="66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57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641" y="226190"/>
            <a:ext cx="6905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u="sng" dirty="0" smtClean="0">
                <a:solidFill>
                  <a:srgbClr val="FF0000"/>
                </a:solidFill>
                <a:effectLst/>
                <a:latin typeface="PT Sans"/>
              </a:rPr>
              <a:t>Виды насилия в семье и их характеристика</a:t>
            </a:r>
            <a:endParaRPr lang="ru-RU" sz="2400" b="1" i="0" u="sng" dirty="0">
              <a:solidFill>
                <a:srgbClr val="FF0000"/>
              </a:solidFill>
              <a:effectLst/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22" y="820035"/>
            <a:ext cx="11831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222222"/>
                </a:solidFill>
                <a:effectLst/>
                <a:latin typeface="PT Sans"/>
              </a:rPr>
              <a:t>• </a:t>
            </a:r>
            <a:r>
              <a:rPr lang="ru-RU" sz="2000" b="1" i="1" dirty="0" smtClean="0">
                <a:solidFill>
                  <a:srgbClr val="0070C0"/>
                </a:solidFill>
                <a:effectLst/>
                <a:latin typeface="PT Sans"/>
              </a:rPr>
              <a:t>Физическое насилие в семье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PT Sans"/>
              </a:rPr>
              <a:t> — умышленное нанесение одним членом семьи другому члену семьи побоев, телесных повреждений, что может привести или привело к смерти пострадавшего, нарушение физического или психического здоровья, нанесения вреда его чести и достоинства.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22" y="4926511"/>
            <a:ext cx="11831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222222"/>
                </a:solidFill>
                <a:effectLst/>
                <a:latin typeface="PT Sans"/>
              </a:rPr>
              <a:t>Действия с применением физической силы по отношению к ребенку. </a:t>
            </a:r>
            <a:r>
              <a:rPr lang="ru-RU" sz="2000" dirty="0">
                <a:solidFill>
                  <a:srgbClr val="222222"/>
                </a:solidFill>
                <a:latin typeface="PT Sans"/>
              </a:rPr>
              <a:t>Р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PT Sans"/>
              </a:rPr>
              <a:t>ечь не только об избиении с серьезными последствиями, но и избиение розгой, ремнем, пощечины и т. п. также являются противозаконными.</a:t>
            </a:r>
          </a:p>
          <a:p>
            <a:pPr algn="just"/>
            <a:r>
              <a:rPr lang="ru-RU" sz="2000" b="1" i="0" dirty="0" smtClean="0">
                <a:solidFill>
                  <a:srgbClr val="222222"/>
                </a:solidFill>
                <a:effectLst/>
                <a:latin typeface="PT Sans"/>
              </a:rPr>
              <a:t>Все действия, направленные на причинение ребенку физического страдания, запрещены законом!!!</a:t>
            </a:r>
            <a:endParaRPr lang="ru-RU" sz="2000" b="0" i="0" dirty="0">
              <a:solidFill>
                <a:srgbClr val="222222"/>
              </a:solidFill>
              <a:effectLst/>
              <a:latin typeface="PT Sans"/>
            </a:endParaRPr>
          </a:p>
        </p:txBody>
      </p:sp>
      <p:pic>
        <p:nvPicPr>
          <p:cNvPr id="3074" name="Picture 2" descr="http://srcn-avis.ru/images/remote/http--gazetaingush.ru-sites-default-files-pubs-obshchestvo-20171127-vsya-mirovaya-obshchestvennost-otmechaet-dni-borby-za-likvidaciyu-nasiliya-v-otnoshenii-stop-domestic-violence190691678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40" y="2118424"/>
            <a:ext cx="2675907" cy="26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resent5.com/presentation/67711847_306047752/image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7846" y="2173032"/>
            <a:ext cx="3352801" cy="26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.ura.news/760/images/news/upload/news/235/635/1052235635/160626_Klipart_detskoe_nasilie_2008.1352.0.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021" y="2232714"/>
            <a:ext cx="4960717" cy="250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51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15" y="342101"/>
            <a:ext cx="1173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222222"/>
                </a:solidFill>
                <a:effectLst/>
                <a:latin typeface="PT Sans"/>
              </a:rPr>
              <a:t>• </a:t>
            </a:r>
            <a:r>
              <a:rPr lang="ru-RU" sz="2000" b="1" i="1" dirty="0" smtClean="0">
                <a:solidFill>
                  <a:srgbClr val="0070C0"/>
                </a:solidFill>
                <a:effectLst/>
                <a:latin typeface="PT Sans"/>
              </a:rPr>
              <a:t>Сексуальное насилие в семье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PT Sans"/>
              </a:rPr>
              <a:t> — противоправное посягательство одного члена семьи на половую неприкосновенность другого члена семьи, а также действия сексуального характера по отношению к несовершеннолетнему члену семьи. Понятие “ сексуальное насилие” включает в себя не только изнасилования, но и сексуальное домогательство, непристойные предложения и прикосновения, а также любые оскорбительные действия, имеющие сексуальный характер.  </a:t>
            </a:r>
            <a:endParaRPr lang="ru-RU" sz="2000" b="0" i="0" dirty="0">
              <a:solidFill>
                <a:srgbClr val="222222"/>
              </a:solidFill>
              <a:effectLst/>
              <a:latin typeface="PT Sans"/>
            </a:endParaRPr>
          </a:p>
        </p:txBody>
      </p:sp>
      <p:pic>
        <p:nvPicPr>
          <p:cNvPr id="1026" name="Picture 2" descr="https://data.kaktus.media/image/big/2018-01-02_23-35-02_984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01592"/>
            <a:ext cx="6684612" cy="44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istockphoto.com/vectors/harassment-and-violence-vector-id479406458?k=6&amp;m=479406458&amp;s=612x612&amp;w=0&amp;h=WNV2qjfxJwD1OBBNHqND4wIG9LG9Gw4gm2r4ej6Lt_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4608" y="2194412"/>
            <a:ext cx="3562597" cy="47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782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2" y="130628"/>
            <a:ext cx="11992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PT Sans"/>
              </a:rPr>
              <a:t>• </a:t>
            </a:r>
            <a:r>
              <a:rPr lang="ru-RU" sz="2000" b="1" i="1" dirty="0">
                <a:solidFill>
                  <a:srgbClr val="0070C0"/>
                </a:solidFill>
                <a:latin typeface="PT Sans"/>
              </a:rPr>
              <a:t>Психологическое </a:t>
            </a:r>
            <a:r>
              <a:rPr lang="ru-RU" sz="2000" b="1" i="1" dirty="0" smtClean="0">
                <a:solidFill>
                  <a:srgbClr val="0070C0"/>
                </a:solidFill>
                <a:latin typeface="PT Sans"/>
              </a:rPr>
              <a:t>насилие, </a:t>
            </a:r>
            <a:r>
              <a:rPr lang="ru-RU" sz="2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пренебрежение </a:t>
            </a: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</a:rPr>
              <a:t>нуждами ребенка (моральная жестокость) </a:t>
            </a:r>
            <a:r>
              <a:rPr lang="ru-RU" sz="2000" b="1" i="1" dirty="0" smtClean="0">
                <a:solidFill>
                  <a:srgbClr val="0070C0"/>
                </a:solidFill>
                <a:latin typeface="PT Sans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PT Sans"/>
              </a:rPr>
              <a:t> — насилие, связанное с действием одного члена семьи на психику другого члена семьи путем словесных оскорблений или угроз, преследования, запугивания, которыми специально вызывается эмоциональная неуверенность, неспособность защитить себя и может наноситься или наносится вред психическому </a:t>
            </a:r>
            <a:r>
              <a:rPr lang="ru-RU" sz="2000" dirty="0" smtClean="0">
                <a:solidFill>
                  <a:srgbClr val="222222"/>
                </a:solidFill>
                <a:latin typeface="PT Sans"/>
              </a:rPr>
              <a:t>здоровью. Также</a:t>
            </a:r>
            <a:r>
              <a:rPr lang="ru-RU" sz="2000" dirty="0" smtClean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отсутствие со стороны родителей, опекунов или других взрослых, ответственных за воспитание ребенка элементарной заботы о нем, в результате чего нарушается его эмоциональное состояние и появляется угроза его здоровью или развитию.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292" y="2377397"/>
            <a:ext cx="11992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</a:rPr>
              <a:t>Причиной </a:t>
            </a:r>
            <a:r>
              <a:rPr lang="ru-RU" sz="2000" b="1" i="1" dirty="0">
                <a:latin typeface="Arial" panose="020B0604020202020204" pitchFamily="34" charset="0"/>
              </a:rPr>
              <a:t>неудовлетворения основных потребностей ребенка могут служить: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– недостаточное возрасту и потребностям ребенка питание, одежды, жилья, образования, медицинской помощи, включая отказ от его лечения;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– отсутствие должного внимания и заботы, в результате чего ребенок может стать жертвой несчастного случая;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– нанесение физических повреждений;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</a:rPr>
              <a:t>– вовлечение в употребление алкоголя, наркотиков, а также в совершение преступления.</a:t>
            </a:r>
            <a:endParaRPr lang="ru-RU" sz="2000" dirty="0"/>
          </a:p>
        </p:txBody>
      </p:sp>
      <p:pic>
        <p:nvPicPr>
          <p:cNvPr id="6" name="Picture 4" descr="https://kerch.fm/uploads/posts/2016-04/1461066442_nasi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35959"/>
            <a:ext cx="5165560" cy="23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1.liveinternet.ru/images/attach/d/0/137/133/137133591_kri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245" y="4517440"/>
            <a:ext cx="3834535" cy="23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38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2997" y="37505"/>
            <a:ext cx="11517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</a:rPr>
              <a:t>Жестокое обращение</a:t>
            </a:r>
            <a:r>
              <a:rPr lang="ru-RU" sz="2000" dirty="0">
                <a:latin typeface="Arial" panose="020B0604020202020204" pitchFamily="34" charset="0"/>
              </a:rPr>
              <a:t>– это любые действия или бездействия по отношению к ребенку со стороны родителей, лиц, их заменяющих, или других взрослых, в результате чего нарушается здоровье и благополучие ребенка или создаются условия, мешающие его оптимальному физическому или психическому развитию, ущемляются его права и свободы.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7579" y="1323439"/>
            <a:ext cx="41682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Над ребенком совершено насилие, если: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его </a:t>
            </a:r>
            <a:r>
              <a:rPr lang="ru-RU" sz="1600" dirty="0">
                <a:latin typeface="Arial" panose="020B0604020202020204" pitchFamily="34" charset="0"/>
              </a:rPr>
              <a:t>истязали, ему нанесли побои,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его </a:t>
            </a:r>
            <a:r>
              <a:rPr lang="ru-RU" sz="1600" dirty="0">
                <a:latin typeface="Arial" panose="020B0604020202020204" pitchFamily="34" charset="0"/>
              </a:rPr>
              <a:t>здоровью причинили вред,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нарушили </a:t>
            </a:r>
            <a:r>
              <a:rPr lang="ru-RU" sz="1600" dirty="0">
                <a:latin typeface="Arial" panose="020B0604020202020204" pitchFamily="34" charset="0"/>
              </a:rPr>
              <a:t>его половую неприкосновенность и половую свободу,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</a:rPr>
              <a:t>него кричали,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его </a:t>
            </a:r>
            <a:r>
              <a:rPr lang="ru-RU" sz="1600" dirty="0">
                <a:latin typeface="Arial" panose="020B0604020202020204" pitchFamily="34" charset="0"/>
              </a:rPr>
              <a:t>запугивали, а) внушая страх с помощью действий, жестов, взглядов, б) используя для запугивания свой рост, возраст, в) угрожая насилием по отношению к другим (родителям ребенка, друзьям, животным и т.д.).</a:t>
            </a:r>
            <a:endParaRPr lang="ru-RU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064" y="2826127"/>
            <a:ext cx="28975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Над ребенком также совершают эмоциональное насилие, если: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</a:rPr>
              <a:t>унижают </a:t>
            </a:r>
            <a:r>
              <a:rPr lang="ru-RU" sz="1600" dirty="0">
                <a:latin typeface="Arial" panose="020B0604020202020204" pitchFamily="34" charset="0"/>
              </a:rPr>
              <a:t>его достоинство,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</a:rPr>
              <a:t>используют </a:t>
            </a:r>
            <a:r>
              <a:rPr lang="ru-RU" sz="1600" dirty="0">
                <a:latin typeface="Arial" panose="020B0604020202020204" pitchFamily="34" charset="0"/>
              </a:rPr>
              <a:t>обидные прозвища,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</a:rPr>
              <a:t>общении с ребенком проявляют непоследовательность,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</a:rPr>
              <a:t>ребенка </a:t>
            </a:r>
            <a:r>
              <a:rPr lang="ru-RU" sz="1600" dirty="0">
                <a:latin typeface="Arial" panose="020B0604020202020204" pitchFamily="34" charset="0"/>
              </a:rPr>
              <a:t>стыдят,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</a:rPr>
              <a:t>используют </a:t>
            </a:r>
            <a:r>
              <a:rPr lang="ru-RU" sz="1600" dirty="0">
                <a:latin typeface="Arial" panose="020B0604020202020204" pitchFamily="34" charset="0"/>
              </a:rPr>
              <a:t>ребенка в качестве доверенного лица, передатчика информации другому родителю (взрослому).</a:t>
            </a:r>
            <a:endParaRPr lang="ru-RU" sz="16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1785" y="4057233"/>
            <a:ext cx="52402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Взрослые относятся к ребенку жестоко, если: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используют </a:t>
            </a:r>
            <a:r>
              <a:rPr lang="ru-RU" sz="1600" dirty="0">
                <a:latin typeface="Arial" panose="020B0604020202020204" pitchFamily="34" charset="0"/>
              </a:rPr>
              <a:t>свои привилегии, в том числе угрозы: а) бросить его (в детском доме – исключить или перевести в другое учреждение), б) совершения самоубийства, нанесения физического вреда себе или родственникам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обращаются </a:t>
            </a:r>
            <a:r>
              <a:rPr lang="ru-RU" sz="1600" dirty="0">
                <a:latin typeface="Arial" panose="020B0604020202020204" pitchFamily="34" charset="0"/>
              </a:rPr>
              <a:t>с ним как со слугой, с подчиненным,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ребенка </a:t>
            </a:r>
            <a:r>
              <a:rPr lang="ru-RU" sz="1600" dirty="0">
                <a:latin typeface="Arial" panose="020B0604020202020204" pitchFamily="34" charset="0"/>
              </a:rPr>
              <a:t>перебивают во время разговоров,</a:t>
            </a:r>
          </a:p>
          <a:p>
            <a:r>
              <a:rPr lang="ru-RU" sz="1600" dirty="0" smtClean="0">
                <a:latin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</a:rPr>
              <a:t>  </a:t>
            </a:r>
            <a:r>
              <a:rPr lang="ru-RU" sz="1600" dirty="0" smtClean="0">
                <a:latin typeface="Arial" panose="020B0604020202020204" pitchFamily="34" charset="0"/>
              </a:rPr>
              <a:t>отказываются </a:t>
            </a:r>
            <a:r>
              <a:rPr lang="ru-RU" sz="1600" dirty="0">
                <a:latin typeface="Arial" panose="020B0604020202020204" pitchFamily="34" charset="0"/>
              </a:rPr>
              <a:t>сообщать а) о решениях, которые относятся непосредственно к нему, его судьбе, б) о посещениях его родителями, опекунами.</a:t>
            </a:r>
            <a:endParaRPr lang="ru-RU" sz="1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storage.yvision.kz/images/publication/covers/75/75c59905cc878ca912b33e38705d4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037" y="1323438"/>
            <a:ext cx="4664394" cy="27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45-dlciea2ej.xn--p1ai/sites/default/files/articles/153/galery/s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744" y="4521067"/>
            <a:ext cx="1794413" cy="22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bncity.com/wp-content/uploads/2018/11/16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97" y="1323438"/>
            <a:ext cx="1906269" cy="15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59194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283</TotalTime>
  <Words>303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Базис</vt:lpstr>
      <vt:lpstr>Предупреждение преступлений против половой неприкосновенности несовершеннолетних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2019-02-26T10:35:41Z</dcterms:created>
  <dcterms:modified xsi:type="dcterms:W3CDTF">2024-04-10T08:44:27Z</dcterms:modified>
</cp:coreProperties>
</file>